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9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8" d="100"/>
          <a:sy n="68" d="100"/>
        </p:scale>
        <p:origin x="1262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[Historic_Nashville_City_Cemetery_Interments__1846-1979.xlsx]Cholera_info2!PivotTable2</c:name>
    <c:fmtId val="8"/>
  </c:pivotSource>
  <c:chart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Cholera_info2!$B$3:$B$4</c:f>
              <c:strCache>
                <c:ptCount val="1"/>
                <c:pt idx="0">
                  <c:v>Jun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Cholera_info2!$A$5:$A$7</c:f>
              <c:strCache>
                <c:ptCount val="2"/>
                <c:pt idx="0">
                  <c:v>1849</c:v>
                </c:pt>
                <c:pt idx="1">
                  <c:v>1850</c:v>
                </c:pt>
              </c:strCache>
            </c:strRef>
          </c:cat>
          <c:val>
            <c:numRef>
              <c:f>Cholera_info2!$B$5:$B$7</c:f>
              <c:numCache>
                <c:formatCode>General</c:formatCode>
                <c:ptCount val="2"/>
                <c:pt idx="0">
                  <c:v>171</c:v>
                </c:pt>
                <c:pt idx="1">
                  <c:v>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A1B-4321-93F9-C9E1FC05465E}"/>
            </c:ext>
          </c:extLst>
        </c:ser>
        <c:ser>
          <c:idx val="1"/>
          <c:order val="1"/>
          <c:tx>
            <c:strRef>
              <c:f>Cholera_info2!$C$3:$C$4</c:f>
              <c:strCache>
                <c:ptCount val="1"/>
                <c:pt idx="0">
                  <c:v>Jul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Cholera_info2!$A$5:$A$7</c:f>
              <c:strCache>
                <c:ptCount val="2"/>
                <c:pt idx="0">
                  <c:v>1849</c:v>
                </c:pt>
                <c:pt idx="1">
                  <c:v>1850</c:v>
                </c:pt>
              </c:strCache>
            </c:strRef>
          </c:cat>
          <c:val>
            <c:numRef>
              <c:f>Cholera_info2!$C$5:$C$7</c:f>
              <c:numCache>
                <c:formatCode>General</c:formatCode>
                <c:ptCount val="2"/>
                <c:pt idx="0">
                  <c:v>37</c:v>
                </c:pt>
                <c:pt idx="1">
                  <c:v>228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A1B-4321-93F9-C9E1FC05465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21226223"/>
        <c:axId val="1521227887"/>
      </c:barChart>
      <c:catAx>
        <c:axId val="1521226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1227887"/>
        <c:crosses val="autoZero"/>
        <c:auto val="1"/>
        <c:lblAlgn val="ctr"/>
        <c:lblOffset val="100"/>
        <c:noMultiLvlLbl val="0"/>
      </c:catAx>
      <c:valAx>
        <c:axId val="15212278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12262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[Historic_Nashville_City_Cemetery_Interments__1846-1979.xlsx]cholera_info3!PivotTable1</c:name>
    <c:fmtId val="23"/>
  </c:pivotSource>
  <c:chart>
    <c:autoTitleDeleted val="1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cholera_info3!$B$4</c:f>
              <c:strCache>
                <c:ptCount val="1"/>
                <c:pt idx="0">
                  <c:v>Total</c:v>
                </c:pt>
              </c:strCache>
            </c:strRef>
          </c:tx>
          <c:spPr>
            <a:ln w="38100" cap="flat" cmpd="dbl" algn="ctr">
              <a:solidFill>
                <a:schemeClr val="accent1"/>
              </a:solidFill>
              <a:miter lim="800000"/>
            </a:ln>
            <a:effectLst/>
          </c:spPr>
          <c:marker>
            <c:symbol val="none"/>
          </c:marker>
          <c:dPt>
            <c:idx val="5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1-9B56-44B1-800E-8DC5521BAB2C}"/>
              </c:ext>
            </c:extLst>
          </c:dPt>
          <c:dPt>
            <c:idx val="6"/>
            <c:marker>
              <c:symbol val="none"/>
            </c:marker>
            <c:bubble3D val="0"/>
            <c:spPr>
              <a:ln w="38100" cap="flat" cmpd="dbl" algn="ctr">
                <a:solidFill>
                  <a:schemeClr val="accent6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9B56-44B1-800E-8DC5521BAB2C}"/>
              </c:ext>
            </c:extLst>
          </c:dPt>
          <c:dPt>
            <c:idx val="7"/>
            <c:marker>
              <c:symbol val="none"/>
            </c:marker>
            <c:bubble3D val="0"/>
            <c:spPr>
              <a:ln w="38100" cap="flat" cmpd="dbl" algn="ctr">
                <a:solidFill>
                  <a:schemeClr val="accent6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9B56-44B1-800E-8DC5521BAB2C}"/>
              </c:ext>
            </c:extLst>
          </c:dPt>
          <c:dPt>
            <c:idx val="8"/>
            <c:marker>
              <c:symbol val="none"/>
            </c:marker>
            <c:bubble3D val="0"/>
            <c:spPr>
              <a:ln w="38100" cap="flat" cmpd="dbl" algn="ctr">
                <a:solidFill>
                  <a:schemeClr val="accent6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7-9B56-44B1-800E-8DC5521BAB2C}"/>
              </c:ext>
            </c:extLst>
          </c:dPt>
          <c:dPt>
            <c:idx val="9"/>
            <c:marker>
              <c:symbol val="none"/>
            </c:marker>
            <c:bubble3D val="0"/>
            <c:spPr>
              <a:ln w="38100" cap="flat" cmpd="dbl" algn="ctr">
                <a:solidFill>
                  <a:schemeClr val="accent6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9-9B56-44B1-800E-8DC5521BAB2C}"/>
              </c:ext>
            </c:extLst>
          </c:dPt>
          <c:trendline>
            <c:spPr>
              <a:ln w="12700" cap="rnd">
                <a:noFill/>
              </a:ln>
              <a:effectLst/>
            </c:spPr>
            <c:trendlineType val="linear"/>
            <c:dispRSqr val="0"/>
            <c:dispEq val="0"/>
          </c:trendline>
          <c:cat>
            <c:multiLvlStrRef>
              <c:f>cholera_info3!$A$5:$A$17</c:f>
              <c:multiLvlStrCache>
                <c:ptCount val="10"/>
                <c:lvl>
                  <c:pt idx="0">
                    <c:v>0-18</c:v>
                  </c:pt>
                  <c:pt idx="1">
                    <c:v>19-25</c:v>
                  </c:pt>
                  <c:pt idx="2">
                    <c:v>26-40</c:v>
                  </c:pt>
                  <c:pt idx="3">
                    <c:v>41-64</c:v>
                  </c:pt>
                  <c:pt idx="4">
                    <c:v>65 and up</c:v>
                  </c:pt>
                  <c:pt idx="5">
                    <c:v>0-18</c:v>
                  </c:pt>
                  <c:pt idx="6">
                    <c:v>19-25</c:v>
                  </c:pt>
                  <c:pt idx="7">
                    <c:v>26-40</c:v>
                  </c:pt>
                  <c:pt idx="8">
                    <c:v>41-64</c:v>
                  </c:pt>
                  <c:pt idx="9">
                    <c:v>65 and up</c:v>
                  </c:pt>
                </c:lvl>
                <c:lvl>
                  <c:pt idx="0">
                    <c:v>City</c:v>
                  </c:pt>
                  <c:pt idx="5">
                    <c:v>Country</c:v>
                  </c:pt>
                </c:lvl>
              </c:multiLvlStrCache>
            </c:multiLvlStrRef>
          </c:cat>
          <c:val>
            <c:numRef>
              <c:f>cholera_info3!$B$5:$B$17</c:f>
              <c:numCache>
                <c:formatCode>General</c:formatCode>
                <c:ptCount val="10"/>
                <c:pt idx="0">
                  <c:v>109</c:v>
                </c:pt>
                <c:pt idx="1">
                  <c:v>40</c:v>
                </c:pt>
                <c:pt idx="2">
                  <c:v>86</c:v>
                </c:pt>
                <c:pt idx="3">
                  <c:v>61</c:v>
                </c:pt>
                <c:pt idx="4">
                  <c:v>19</c:v>
                </c:pt>
                <c:pt idx="5">
                  <c:v>16</c:v>
                </c:pt>
                <c:pt idx="6">
                  <c:v>6</c:v>
                </c:pt>
                <c:pt idx="7">
                  <c:v>19</c:v>
                </c:pt>
                <c:pt idx="8">
                  <c:v>16</c:v>
                </c:pt>
                <c:pt idx="9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9B56-44B1-800E-8DC5521BAB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4895360"/>
        <c:axId val="534887456"/>
      </c:lineChart>
      <c:catAx>
        <c:axId val="5348953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4887456"/>
        <c:crosses val="autoZero"/>
        <c:auto val="1"/>
        <c:lblAlgn val="ctr"/>
        <c:lblOffset val="100"/>
        <c:noMultiLvlLbl val="0"/>
      </c:catAx>
      <c:valAx>
        <c:axId val="5348874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4895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38100" cap="flat" cmpd="dbl" algn="ctr">
        <a:solidFill>
          <a:schemeClr val="phClr"/>
        </a:solidFill>
        <a:miter lim="800000"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tx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  <a:alpha val="32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5000"/>
            <a:lumOff val="95000"/>
            <a:alpha val="32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tx1"/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2700" cap="rnd"/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3FEA57E-7C1A-457B-A4CD-5DCEB057B502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882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6042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3FE42E8-8B57-452D-A122-4DCE9AC771EF}" type="datetime1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174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3FE42E8-8B57-452D-A122-4DCE9AC771EF}" type="datetime1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1170596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3FE42E8-8B57-452D-A122-4DCE9AC771EF}" type="datetime1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0490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2/1/2023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5234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42E8-8B57-452D-A122-4DCE9AC771EF}" type="datetime1">
              <a:rPr lang="en-US" smtClean="0"/>
              <a:t>2/1/2023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7504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1630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A0444D3-C0BA-4587-A56C-581AB9F841BE}" type="datetime1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41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598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96083D4-708C-4BB5-B4FD-30CE9FA12FD5}" type="datetime1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755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726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2/1/2023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87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2/1/2023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69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865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442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486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E42E8-8B57-452D-A122-4DCE9AC771EF}" type="datetime1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6937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0" r:id="rId1"/>
    <p:sldLayoutId id="2147483921" r:id="rId2"/>
    <p:sldLayoutId id="2147483922" r:id="rId3"/>
    <p:sldLayoutId id="2147483923" r:id="rId4"/>
    <p:sldLayoutId id="2147483924" r:id="rId5"/>
    <p:sldLayoutId id="2147483925" r:id="rId6"/>
    <p:sldLayoutId id="2147483926" r:id="rId7"/>
    <p:sldLayoutId id="2147483927" r:id="rId8"/>
    <p:sldLayoutId id="2147483928" r:id="rId9"/>
    <p:sldLayoutId id="2147483929" r:id="rId10"/>
    <p:sldLayoutId id="2147483930" r:id="rId11"/>
    <p:sldLayoutId id="2147483931" r:id="rId12"/>
    <p:sldLayoutId id="2147483932" r:id="rId13"/>
    <p:sldLayoutId id="2147483933" r:id="rId14"/>
    <p:sldLayoutId id="2147483934" r:id="rId15"/>
    <p:sldLayoutId id="2147483935" r:id="rId16"/>
    <p:sldLayoutId id="2147483936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6C2E-3EFF-8B39-0AB5-0929636930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443" y="1219199"/>
            <a:ext cx="2705101" cy="2508139"/>
          </a:xfrm>
        </p:spPr>
        <p:txBody>
          <a:bodyPr>
            <a:normAutofit/>
          </a:bodyPr>
          <a:lstStyle/>
          <a:p>
            <a:r>
              <a:rPr lang="en-US" sz="3200" dirty="0"/>
              <a:t>Nashville Cholera Epidemic 1849-1850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5757AB-2FFE-9CB4-9017-6D4C855553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0443" y="3843057"/>
            <a:ext cx="2705100" cy="1371601"/>
          </a:xfrm>
        </p:spPr>
        <p:txBody>
          <a:bodyPr>
            <a:normAutofit/>
          </a:bodyPr>
          <a:lstStyle/>
          <a:p>
            <a:r>
              <a:rPr lang="en-US" sz="2000" dirty="0"/>
              <a:t>Brochure</a:t>
            </a:r>
          </a:p>
        </p:txBody>
      </p:sp>
      <p:pic>
        <p:nvPicPr>
          <p:cNvPr id="1026" name="Picture 2" descr="The Digital Research Library of Illinois History Journal™: The Cholera  Epidemic of 1832-33 in Illinois.">
            <a:extLst>
              <a:ext uri="{FF2B5EF4-FFF2-40B4-BE49-F238E27FC236}">
                <a16:creationId xmlns:a16="http://schemas.microsoft.com/office/drawing/2014/main" id="{FE10AB6C-8ECF-08BC-0447-114A51FBD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6985" y="0"/>
            <a:ext cx="51375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holera: A Trail Epidemic (U.S. National Park Service)">
            <a:extLst>
              <a:ext uri="{FF2B5EF4-FFF2-40B4-BE49-F238E27FC236}">
                <a16:creationId xmlns:a16="http://schemas.microsoft.com/office/drawing/2014/main" id="{8F7A0462-4891-7202-A926-43DDAB741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4488" y="1219199"/>
            <a:ext cx="4357511" cy="3309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927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49A19-10F6-D4AC-21CB-082D8D27C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Cholera Related Death numbers of the Summer of ‘49 and ‘50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08CEAE-CBFC-4691-B035-50C9875157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6967169"/>
              </p:ext>
            </p:extLst>
          </p:nvPr>
        </p:nvGraphicFramePr>
        <p:xfrm>
          <a:off x="685800" y="2193925"/>
          <a:ext cx="10820400" cy="4024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96511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3E2D540B-FC2D-612F-2633-10D38BAFB0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8704092"/>
              </p:ext>
            </p:extLst>
          </p:nvPr>
        </p:nvGraphicFramePr>
        <p:xfrm>
          <a:off x="381000" y="1028701"/>
          <a:ext cx="11125200" cy="51895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45475DFF-8460-1F3B-96B4-B2422F5696A7}"/>
              </a:ext>
            </a:extLst>
          </p:cNvPr>
          <p:cNvSpPr txBox="1"/>
          <p:nvPr/>
        </p:nvSpPr>
        <p:spPr>
          <a:xfrm>
            <a:off x="2743199" y="797868"/>
            <a:ext cx="1085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chemeClr val="accent1"/>
                </a:solidFill>
              </a:rPr>
              <a:t>Urban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656A6C-5EE0-D094-CE68-96CE1A7307BF}"/>
              </a:ext>
            </a:extLst>
          </p:cNvPr>
          <p:cNvSpPr txBox="1"/>
          <p:nvPr/>
        </p:nvSpPr>
        <p:spPr>
          <a:xfrm>
            <a:off x="8362953" y="797868"/>
            <a:ext cx="923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chemeClr val="accent6"/>
                </a:solidFill>
              </a:rPr>
              <a:t>Rural</a:t>
            </a:r>
          </a:p>
        </p:txBody>
      </p:sp>
    </p:spTree>
    <p:extLst>
      <p:ext uri="{BB962C8B-B14F-4D97-AF65-F5344CB8AC3E}">
        <p14:creationId xmlns:p14="http://schemas.microsoft.com/office/powerpoint/2010/main" val="239645211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351</TotalTime>
  <Words>20</Words>
  <Application>Microsoft Office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Century Gothic</vt:lpstr>
      <vt:lpstr>Vapor Trail</vt:lpstr>
      <vt:lpstr>Nashville Cholera Epidemic 1849-1850</vt:lpstr>
      <vt:lpstr>Cholera Related Death numbers of the Summer of ‘49 and ‘50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Nashville Cholera Epidemic 1849-1850</dc:title>
  <dc:creator>Seth Cost</dc:creator>
  <cp:lastModifiedBy>Seth Cost</cp:lastModifiedBy>
  <cp:revision>11</cp:revision>
  <dcterms:created xsi:type="dcterms:W3CDTF">2023-02-01T02:48:57Z</dcterms:created>
  <dcterms:modified xsi:type="dcterms:W3CDTF">2023-02-01T23:47:05Z</dcterms:modified>
</cp:coreProperties>
</file>

<file path=docProps/thumbnail.jpeg>
</file>